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7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68" r:id="rId15"/>
    <p:sldId id="260" r:id="rId16"/>
    <p:sldId id="262" r:id="rId17"/>
    <p:sldId id="263" r:id="rId18"/>
    <p:sldId id="261" r:id="rId19"/>
    <p:sldId id="264" r:id="rId20"/>
    <p:sldId id="265" r:id="rId21"/>
    <p:sldId id="266" r:id="rId22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1D3C4D-91B6-40C5-9987-A456716F7A2F}" v="1239" dt="2026-01-05T17:38:00.283"/>
    <p1510:client id="{40B7B15B-E69B-43E7-8E62-955395242ECC}" v="1080" dt="2026-01-04T13:04:00.3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79553" autoAdjust="0"/>
  </p:normalViewPr>
  <p:slideViewPr>
    <p:cSldViewPr snapToGrid="0">
      <p:cViewPr varScale="1">
        <p:scale>
          <a:sx n="86" d="100"/>
          <a:sy n="86" d="100"/>
        </p:scale>
        <p:origin x="5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A65F1-3A03-4EBF-B445-2DC8D851A4F2}" type="datetimeFigureOut">
              <a:t>2026. 01. 06.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FD87C-5601-42CC-BFC7-5E358ECBAA0C}" type="slidenum"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7051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FD87C-5601-42CC-BFC7-5E358ECBAA0C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28653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Header - (</a:t>
            </a:r>
            <a:r>
              <a:rPr lang="en-US" dirty="0" err="1"/>
              <a:t>navigációs</a:t>
            </a:r>
            <a:r>
              <a:rPr lang="en-US" dirty="0"/>
              <a:t>) </a:t>
            </a:r>
            <a:r>
              <a:rPr lang="en-US" dirty="0" err="1"/>
              <a:t>komponens</a:t>
            </a:r>
            <a:r>
              <a:rPr lang="en-US" dirty="0"/>
              <a:t>, </a:t>
            </a:r>
            <a:r>
              <a:rPr lang="en-US" dirty="0" err="1"/>
              <a:t>ujrafelhasznalhato</a:t>
            </a:r>
            <a:endParaRPr lang="hu-HU" dirty="0" err="1"/>
          </a:p>
          <a:p>
            <a:endParaRPr lang="en-US" dirty="0"/>
          </a:p>
          <a:p>
            <a:r>
              <a:rPr lang="en-US" err="1"/>
              <a:t>isLoggedIn</a:t>
            </a:r>
            <a:r>
              <a:rPr lang="en-US" dirty="0"/>
              <a:t> </a:t>
            </a:r>
            <a:r>
              <a:rPr lang="en-US" err="1"/>
              <a:t>alapján</a:t>
            </a:r>
            <a:r>
              <a:rPr lang="en-US" dirty="0"/>
              <a:t> </a:t>
            </a:r>
            <a:r>
              <a:rPr lang="en-US" err="1"/>
              <a:t>eltérő</a:t>
            </a:r>
            <a:r>
              <a:rPr lang="en-US" dirty="0"/>
              <a:t> </a:t>
            </a:r>
            <a:r>
              <a:rPr lang="en-US" err="1"/>
              <a:t>menüpontok</a:t>
            </a:r>
            <a:r>
              <a:rPr lang="en-US" dirty="0"/>
              <a:t> </a:t>
            </a:r>
            <a:r>
              <a:rPr lang="en-US" err="1"/>
              <a:t>jelennek</a:t>
            </a:r>
            <a:r>
              <a:rPr lang="en-US" dirty="0"/>
              <a:t> meg, </a:t>
            </a:r>
            <a:r>
              <a:rPr lang="en-US" err="1"/>
              <a:t>csak</a:t>
            </a:r>
            <a:r>
              <a:rPr lang="en-US" dirty="0"/>
              <a:t> </a:t>
            </a:r>
            <a:r>
              <a:rPr lang="en-US" err="1"/>
              <a:t>bejelentkezett</a:t>
            </a:r>
            <a:r>
              <a:rPr lang="en-US" dirty="0"/>
              <a:t> </a:t>
            </a:r>
            <a:r>
              <a:rPr lang="en-US" err="1"/>
              <a:t>felhasználó</a:t>
            </a:r>
            <a:r>
              <a:rPr lang="en-US" dirty="0"/>
              <a:t> </a:t>
            </a:r>
            <a:r>
              <a:rPr lang="en-US" err="1"/>
              <a:t>látja</a:t>
            </a:r>
            <a:r>
              <a:rPr lang="en-US" dirty="0"/>
              <a:t> a </a:t>
            </a:r>
            <a:r>
              <a:rPr lang="en-US" err="1"/>
              <a:t>rendelési</a:t>
            </a:r>
            <a:r>
              <a:rPr lang="en-US" dirty="0"/>
              <a:t> </a:t>
            </a:r>
            <a:r>
              <a:rPr lang="en-US" err="1"/>
              <a:t>és</a:t>
            </a:r>
            <a:r>
              <a:rPr lang="en-US" dirty="0"/>
              <a:t> </a:t>
            </a:r>
            <a:r>
              <a:rPr lang="en-US" err="1"/>
              <a:t>profil</a:t>
            </a:r>
            <a:r>
              <a:rPr lang="en-US" dirty="0"/>
              <a:t> </a:t>
            </a:r>
            <a:r>
              <a:rPr lang="en-US" err="1"/>
              <a:t>funkciókat</a:t>
            </a:r>
            <a:br>
              <a:rPr lang="en-US" dirty="0">
                <a:ea typeface="Calibri"/>
                <a:cs typeface="+mn-lt"/>
              </a:rPr>
            </a:br>
            <a:endParaRPr lang="en-US" dirty="0">
              <a:ea typeface="Calibri"/>
              <a:cs typeface="+mn-lt"/>
            </a:endParaRPr>
          </a:p>
          <a:p>
            <a:r>
              <a:rPr lang="en-US" err="1"/>
              <a:t>setActivePage</a:t>
            </a:r>
            <a:r>
              <a:rPr lang="en-US" dirty="0"/>
              <a:t>() </a:t>
            </a:r>
            <a:r>
              <a:rPr lang="en-US" err="1"/>
              <a:t>segítségével</a:t>
            </a:r>
            <a:r>
              <a:rPr lang="en-US" dirty="0"/>
              <a:t> SPA (Single Page Application) - (</a:t>
            </a:r>
            <a:r>
              <a:rPr lang="en-US" err="1"/>
              <a:t>egyoldalu</a:t>
            </a:r>
            <a:r>
              <a:rPr lang="en-US" dirty="0"/>
              <a:t> </a:t>
            </a:r>
            <a:r>
              <a:rPr lang="en-US" err="1"/>
              <a:t>applikacio</a:t>
            </a:r>
            <a:r>
              <a:rPr lang="en-US" dirty="0"/>
              <a:t>) </a:t>
            </a:r>
            <a:r>
              <a:rPr lang="en-US" err="1"/>
              <a:t>jellegű</a:t>
            </a:r>
            <a:r>
              <a:rPr lang="en-US" dirty="0"/>
              <a:t> </a:t>
            </a:r>
            <a:r>
              <a:rPr lang="en-US" err="1"/>
              <a:t>oldalváltás</a:t>
            </a:r>
            <a:r>
              <a:rPr lang="en-US" dirty="0"/>
              <a:t>, </a:t>
            </a:r>
            <a:r>
              <a:rPr lang="en-US" err="1"/>
              <a:t>miert</a:t>
            </a:r>
            <a:r>
              <a:rPr lang="en-US" dirty="0"/>
              <a:t> jo? </a:t>
            </a:r>
            <a:r>
              <a:rPr lang="en-US" err="1"/>
              <a:t>Gyors</a:t>
            </a:r>
            <a:r>
              <a:rPr lang="en-US" dirty="0"/>
              <a:t>, </a:t>
            </a:r>
            <a:r>
              <a:rPr lang="en-US" err="1"/>
              <a:t>újratöltés</a:t>
            </a:r>
            <a:r>
              <a:rPr lang="en-US" dirty="0"/>
              <a:t> </a:t>
            </a:r>
            <a:r>
              <a:rPr lang="en-US" err="1"/>
              <a:t>nélküli</a:t>
            </a:r>
            <a:r>
              <a:rPr lang="en-US" dirty="0"/>
              <a:t> </a:t>
            </a:r>
            <a:r>
              <a:rPr lang="en-US" err="1"/>
              <a:t>navigáció</a:t>
            </a:r>
            <a:endParaRPr lang="en-US" dirty="0" err="1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CFD87C-5601-42CC-BFC7-5E358ECBAA0C}" type="slidenum"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0193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74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091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25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050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635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9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91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83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8127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308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306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2026. 01. 06.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806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BC7A3480-5DB1-68BB-E70F-C8DEB8FB0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3" y="0"/>
            <a:ext cx="12186633" cy="68580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86456"/>
            <a:ext cx="9144000" cy="2387600"/>
          </a:xfrm>
        </p:spPr>
        <p:txBody>
          <a:bodyPr>
            <a:normAutofit/>
          </a:bodyPr>
          <a:lstStyle/>
          <a:p>
            <a:r>
              <a:rPr lang="hu-HU" sz="6600" b="1">
                <a:solidFill>
                  <a:srgbClr val="00FF11"/>
                </a:solidFill>
              </a:rPr>
              <a:t>Nexusdev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509459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sz="1800">
                <a:solidFill>
                  <a:srgbClr val="00FF11"/>
                </a:solidFill>
              </a:rPr>
              <a:t>Készitette: Farkas Miklos, Simo Zsolt, Medgyes Vendel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F7D84-1457-2F32-5AC2-8E50BAEDE3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87B0E445-FCBA-019E-3E53-EAF8049345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152"/>
            <a:ext cx="12191999" cy="686015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301C9AA-75F2-4B98-74BE-D71DE7F27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88" y="-280638"/>
            <a:ext cx="2417736" cy="1351393"/>
          </a:xfrm>
        </p:spPr>
        <p:txBody>
          <a:bodyPr/>
          <a:lstStyle/>
          <a:p>
            <a:r>
              <a:rPr lang="hu-HU" b="1" dirty="0">
                <a:solidFill>
                  <a:srgbClr val="00FF11"/>
                </a:solidFill>
              </a:rPr>
              <a:t>Server.js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E477BBE1-D6C1-54DA-DC7D-E68C5161531E}"/>
              </a:ext>
            </a:extLst>
          </p:cNvPr>
          <p:cNvSpPr/>
          <p:nvPr/>
        </p:nvSpPr>
        <p:spPr>
          <a:xfrm>
            <a:off x="4374020" y="1184350"/>
            <a:ext cx="7499952" cy="4690900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3EF98236-53B4-4A86-9271-13D15B6B7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88" y="727210"/>
            <a:ext cx="3868117" cy="5795436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E126B091-C163-43A1-8F0E-81D55B5FC4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4020" y="1184349"/>
            <a:ext cx="7499953" cy="4690900"/>
          </a:xfrm>
          <a:prstGeom prst="rect">
            <a:avLst/>
          </a:prstGeom>
        </p:spPr>
      </p:pic>
      <p:sp>
        <p:nvSpPr>
          <p:cNvPr id="10" name="Téglalap 9">
            <a:extLst>
              <a:ext uri="{FF2B5EF4-FFF2-40B4-BE49-F238E27FC236}">
                <a16:creationId xmlns:a16="http://schemas.microsoft.com/office/drawing/2014/main" id="{6BAF2558-47E0-4651-B055-069C9AFF3375}"/>
              </a:ext>
            </a:extLst>
          </p:cNvPr>
          <p:cNvSpPr/>
          <p:nvPr/>
        </p:nvSpPr>
        <p:spPr>
          <a:xfrm>
            <a:off x="199887" y="727210"/>
            <a:ext cx="3868116" cy="5795436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72938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4ECA9-04E9-459A-2210-80A9F36C3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1DE2B0C8-FF06-54ED-657B-041B394357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82"/>
            <a:ext cx="12191999" cy="686015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376B396-7B71-1A2C-760F-9D1202FB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88" y="-280638"/>
            <a:ext cx="2417736" cy="1351393"/>
          </a:xfrm>
        </p:spPr>
        <p:txBody>
          <a:bodyPr/>
          <a:lstStyle/>
          <a:p>
            <a:r>
              <a:rPr lang="hu-HU" b="1" dirty="0">
                <a:solidFill>
                  <a:srgbClr val="00FF11"/>
                </a:solidFill>
              </a:rPr>
              <a:t>Server.js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58B7EBE9-B3CC-2CE3-0902-5D4C8B0A68D9}"/>
              </a:ext>
            </a:extLst>
          </p:cNvPr>
          <p:cNvSpPr/>
          <p:nvPr/>
        </p:nvSpPr>
        <p:spPr>
          <a:xfrm>
            <a:off x="284431" y="771787"/>
            <a:ext cx="3952095" cy="5721292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6FD3AC98-2C80-4966-8313-7E24E08EB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32" y="771787"/>
            <a:ext cx="3952095" cy="5721292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A4537855-A6BA-4954-8A3D-18131DDCA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6596" y="1852865"/>
            <a:ext cx="5177758" cy="3282329"/>
          </a:xfrm>
          <a:prstGeom prst="rect">
            <a:avLst/>
          </a:prstGeom>
        </p:spPr>
      </p:pic>
      <p:sp>
        <p:nvSpPr>
          <p:cNvPr id="11" name="Téglalap 10">
            <a:extLst>
              <a:ext uri="{FF2B5EF4-FFF2-40B4-BE49-F238E27FC236}">
                <a16:creationId xmlns:a16="http://schemas.microsoft.com/office/drawing/2014/main" id="{0EC107D7-0F5D-4192-8A63-60A23BBB3347}"/>
              </a:ext>
            </a:extLst>
          </p:cNvPr>
          <p:cNvSpPr/>
          <p:nvPr/>
        </p:nvSpPr>
        <p:spPr>
          <a:xfrm>
            <a:off x="5366595" y="1852865"/>
            <a:ext cx="5177758" cy="3282328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1601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BB493-C4EB-E6BC-C837-9909D2F32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59955A42-6536-9049-6253-660543DC60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6015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67FB61D-4ADC-72AA-D9F7-2D9FF8EE4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88" y="-280638"/>
            <a:ext cx="2417736" cy="1351393"/>
          </a:xfrm>
        </p:spPr>
        <p:txBody>
          <a:bodyPr/>
          <a:lstStyle/>
          <a:p>
            <a:r>
              <a:rPr lang="hu-HU" b="1" dirty="0">
                <a:solidFill>
                  <a:srgbClr val="00FF11"/>
                </a:solidFill>
              </a:rPr>
              <a:t>Server.js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34315523-5AFF-16ED-3FF6-E1398554A6A5}"/>
              </a:ext>
            </a:extLst>
          </p:cNvPr>
          <p:cNvSpPr/>
          <p:nvPr/>
        </p:nvSpPr>
        <p:spPr>
          <a:xfrm>
            <a:off x="5328521" y="1904299"/>
            <a:ext cx="6801959" cy="3316852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C1A52BF0-EA94-4BC5-AB16-578F36404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55" y="1140903"/>
            <a:ext cx="5080560" cy="5205852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C94A9306-25F5-44BD-8F43-4754EB3CB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522" y="1904299"/>
            <a:ext cx="6738123" cy="3284587"/>
          </a:xfrm>
          <a:prstGeom prst="rect">
            <a:avLst/>
          </a:prstGeom>
        </p:spPr>
      </p:pic>
      <p:sp>
        <p:nvSpPr>
          <p:cNvPr id="12" name="Téglalap 11">
            <a:extLst>
              <a:ext uri="{FF2B5EF4-FFF2-40B4-BE49-F238E27FC236}">
                <a16:creationId xmlns:a16="http://schemas.microsoft.com/office/drawing/2014/main" id="{91791DB6-C6EB-4AEF-99F5-BA79C12E09FE}"/>
              </a:ext>
            </a:extLst>
          </p:cNvPr>
          <p:cNvSpPr/>
          <p:nvPr/>
        </p:nvSpPr>
        <p:spPr>
          <a:xfrm>
            <a:off x="61519" y="1140903"/>
            <a:ext cx="5144395" cy="5205852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8975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732B4D-919C-00EA-E26E-89AFA198A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09E88CEC-A872-8BD6-9352-BE84FD5ECE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82"/>
            <a:ext cx="12191999" cy="686015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7842551-6713-B4F6-8A50-5D5EFFECA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88" y="-280638"/>
            <a:ext cx="2417736" cy="1351393"/>
          </a:xfrm>
        </p:spPr>
        <p:txBody>
          <a:bodyPr/>
          <a:lstStyle/>
          <a:p>
            <a:r>
              <a:rPr lang="hu-HU" b="1" dirty="0">
                <a:solidFill>
                  <a:srgbClr val="00FF11"/>
                </a:solidFill>
              </a:rPr>
              <a:t>Server.js</a:t>
            </a:r>
          </a:p>
        </p:txBody>
      </p:sp>
      <p:pic>
        <p:nvPicPr>
          <p:cNvPr id="3" name="Kép 2" descr="A képen szöveg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1FF9ABE5-669A-4BF6-C678-18EFE9DC0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596" y="154983"/>
            <a:ext cx="4511350" cy="6554492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8538A2DC-911D-6379-D7EC-16A5584ECBD6}"/>
              </a:ext>
            </a:extLst>
          </p:cNvPr>
          <p:cNvSpPr/>
          <p:nvPr/>
        </p:nvSpPr>
        <p:spPr>
          <a:xfrm>
            <a:off x="7457931" y="151596"/>
            <a:ext cx="4504839" cy="6551907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1410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7FB41-DAEB-CE13-2F58-9141AFD34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CB464089-A716-5CE4-8EB5-B762C428A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82"/>
            <a:ext cx="12191999" cy="6860151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873930E-E6D2-0AA3-0AC5-39C9AAEA3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0674" y="2767362"/>
            <a:ext cx="2430651" cy="1325563"/>
          </a:xfrm>
        </p:spPr>
        <p:txBody>
          <a:bodyPr/>
          <a:lstStyle/>
          <a:p>
            <a:r>
              <a:rPr lang="hu-HU" b="1" dirty="0">
                <a:solidFill>
                  <a:srgbClr val="00FF11"/>
                </a:solidFill>
              </a:rPr>
              <a:t>Frontend</a:t>
            </a:r>
          </a:p>
        </p:txBody>
      </p:sp>
      <p:cxnSp>
        <p:nvCxnSpPr>
          <p:cNvPr id="5" name="Egyenes összekötő nyíllal 4">
            <a:extLst>
              <a:ext uri="{FF2B5EF4-FFF2-40B4-BE49-F238E27FC236}">
                <a16:creationId xmlns:a16="http://schemas.microsoft.com/office/drawing/2014/main" id="{0AE35DD9-D4B2-A5E6-65B5-E46315F879F3}"/>
              </a:ext>
            </a:extLst>
          </p:cNvPr>
          <p:cNvCxnSpPr/>
          <p:nvPr/>
        </p:nvCxnSpPr>
        <p:spPr>
          <a:xfrm flipV="1">
            <a:off x="141942" y="3402028"/>
            <a:ext cx="4737313" cy="2582"/>
          </a:xfrm>
          <a:prstGeom prst="straightConnector1">
            <a:avLst/>
          </a:prstGeom>
          <a:ln w="28575">
            <a:solidFill>
              <a:srgbClr val="00FF1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Egyenes összekötő nyíllal 5">
            <a:extLst>
              <a:ext uri="{FF2B5EF4-FFF2-40B4-BE49-F238E27FC236}">
                <a16:creationId xmlns:a16="http://schemas.microsoft.com/office/drawing/2014/main" id="{CD87388F-8E5E-14EA-DE94-69108B632F05}"/>
              </a:ext>
            </a:extLst>
          </p:cNvPr>
          <p:cNvCxnSpPr>
            <a:cxnSpLocks/>
          </p:cNvCxnSpPr>
          <p:nvPr/>
        </p:nvCxnSpPr>
        <p:spPr>
          <a:xfrm flipV="1">
            <a:off x="7206585" y="3395570"/>
            <a:ext cx="4834178" cy="9039"/>
          </a:xfrm>
          <a:prstGeom prst="straightConnector1">
            <a:avLst/>
          </a:prstGeom>
          <a:ln w="28575">
            <a:solidFill>
              <a:srgbClr val="00FF1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452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6D51E3B8-FE86-94BC-4A3E-91FFC827E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3360"/>
            <a:ext cx="12191999" cy="6862747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40CE7EC-81CC-6550-6700-98D499E76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87" y="108751"/>
            <a:ext cx="2482554" cy="727358"/>
          </a:xfrm>
        </p:spPr>
        <p:txBody>
          <a:bodyPr/>
          <a:lstStyle/>
          <a:p>
            <a:r>
              <a:rPr lang="hu-HU" b="1">
                <a:solidFill>
                  <a:srgbClr val="00FF11"/>
                </a:solidFill>
              </a:rPr>
              <a:t>Frontend</a:t>
            </a:r>
          </a:p>
        </p:txBody>
      </p:sp>
      <p:pic>
        <p:nvPicPr>
          <p:cNvPr id="5" name="Kép 4" descr="A képen képernyőkép, szöveg látható&#10;&#10;Lehet, hogy az AI által létrehozott tartalom helytelen.">
            <a:extLst>
              <a:ext uri="{FF2B5EF4-FFF2-40B4-BE49-F238E27FC236}">
                <a16:creationId xmlns:a16="http://schemas.microsoft.com/office/drawing/2014/main" id="{CDC09EAE-D3B4-D29E-371F-DEF0D34BD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23" y="1193216"/>
            <a:ext cx="7968953" cy="4478690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488D71D7-7F33-52A7-0D8A-3B6FA493D074}"/>
              </a:ext>
            </a:extLst>
          </p:cNvPr>
          <p:cNvSpPr/>
          <p:nvPr/>
        </p:nvSpPr>
        <p:spPr>
          <a:xfrm>
            <a:off x="206523" y="1196411"/>
            <a:ext cx="7968953" cy="4728672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1B16706-91EF-872D-0B11-320B1B2F3CB8}"/>
              </a:ext>
            </a:extLst>
          </p:cNvPr>
          <p:cNvSpPr txBox="1"/>
          <p:nvPr/>
        </p:nvSpPr>
        <p:spPr>
          <a:xfrm>
            <a:off x="8417607" y="1288990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hu-HU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80ACC1E4-A938-A0B2-E0DF-3A959C9BDE0F}"/>
              </a:ext>
            </a:extLst>
          </p:cNvPr>
          <p:cNvSpPr txBox="1"/>
          <p:nvPr/>
        </p:nvSpPr>
        <p:spPr>
          <a:xfrm>
            <a:off x="8417607" y="1196411"/>
            <a:ext cx="3391256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000" dirty="0">
                <a:solidFill>
                  <a:srgbClr val="00FF11"/>
                </a:solidFill>
              </a:rPr>
              <a:t>Ez a Főoldal mikor a felhasználok megnyitják a weboldalt ezt látják</a:t>
            </a: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 dirty="0">
                <a:solidFill>
                  <a:srgbClr val="00FF11"/>
                </a:solidFill>
              </a:rPr>
              <a:t>Erről az oldalról lehet bejelentkezni/regisztrálni illetve a rólunk oldalt megnyitni</a:t>
            </a: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 dirty="0">
                <a:solidFill>
                  <a:srgbClr val="00FF11"/>
                </a:solidFill>
              </a:rPr>
              <a:t>Ezen az oldalon csak egy szöveg van illetve egy </a:t>
            </a:r>
            <a:r>
              <a:rPr lang="hu-HU" sz="2000" dirty="0" err="1">
                <a:solidFill>
                  <a:srgbClr val="00FF11"/>
                </a:solidFill>
              </a:rPr>
              <a:t>navbar</a:t>
            </a: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613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28264434-2B97-C213-4132-5337E494B2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4243" y="3762"/>
            <a:ext cx="12191999" cy="6862747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9671BC6C-F99E-F12B-5CBB-1DEDAE756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29" y="101630"/>
            <a:ext cx="2076629" cy="649021"/>
          </a:xfrm>
        </p:spPr>
        <p:txBody>
          <a:bodyPr>
            <a:normAutofit fontScale="90000"/>
          </a:bodyPr>
          <a:lstStyle/>
          <a:p>
            <a:r>
              <a:rPr lang="hu-HU" b="1" dirty="0">
                <a:solidFill>
                  <a:srgbClr val="00FF11"/>
                </a:solidFill>
              </a:rPr>
              <a:t>Fő oldal</a:t>
            </a:r>
          </a:p>
        </p:txBody>
      </p:sp>
      <p:pic>
        <p:nvPicPr>
          <p:cNvPr id="5" name="Kép 4" descr="A képen szöveg, képernyőkép, képernyő, Betűtípus látható&#10;&#10;Lehet, hogy az AI által létrehozott tartalom helytelen.">
            <a:extLst>
              <a:ext uri="{FF2B5EF4-FFF2-40B4-BE49-F238E27FC236}">
                <a16:creationId xmlns:a16="http://schemas.microsoft.com/office/drawing/2014/main" id="{2F3143C3-0B57-6DF6-D07D-1DC4FE6D7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96" y="695896"/>
            <a:ext cx="7317070" cy="2510506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6015CA9E-F45E-5DBF-FC61-A2DE9E7835B3}"/>
              </a:ext>
            </a:extLst>
          </p:cNvPr>
          <p:cNvSpPr/>
          <p:nvPr/>
        </p:nvSpPr>
        <p:spPr>
          <a:xfrm>
            <a:off x="220766" y="725581"/>
            <a:ext cx="7323745" cy="2509614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94D34A1-EB05-9371-BC47-F0198627BC9A}"/>
              </a:ext>
            </a:extLst>
          </p:cNvPr>
          <p:cNvSpPr txBox="1"/>
          <p:nvPr/>
        </p:nvSpPr>
        <p:spPr>
          <a:xfrm>
            <a:off x="7729173" y="751905"/>
            <a:ext cx="3569293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400" dirty="0">
                <a:solidFill>
                  <a:srgbClr val="00FF11"/>
                </a:solidFill>
              </a:rPr>
              <a:t>Ez a fő oldal </a:t>
            </a:r>
          </a:p>
          <a:p>
            <a:pPr marL="285750" indent="-285750">
              <a:buFont typeface="Arial"/>
              <a:buChar char="•"/>
            </a:pPr>
            <a:endParaRPr lang="hu-HU" sz="24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400" dirty="0">
                <a:solidFill>
                  <a:srgbClr val="00FF11"/>
                </a:solidFill>
              </a:rPr>
              <a:t>Itt csak köszöntjük azokat akik az oldalunkra látogatnak</a:t>
            </a:r>
          </a:p>
        </p:txBody>
      </p:sp>
      <p:pic>
        <p:nvPicPr>
          <p:cNvPr id="8" name="Kép 7" descr="A képen képernyőkép, szöveg látható&#10;&#10;Lehet, hogy az AI által létrehozott tartalom helytelen.">
            <a:extLst>
              <a:ext uri="{FF2B5EF4-FFF2-40B4-BE49-F238E27FC236}">
                <a16:creationId xmlns:a16="http://schemas.microsoft.com/office/drawing/2014/main" id="{C902EFF8-DDAA-6BB3-7386-CFCAEF6BA4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766" y="3653641"/>
            <a:ext cx="8346392" cy="2669932"/>
          </a:xfrm>
          <a:prstGeom prst="rect">
            <a:avLst/>
          </a:prstGeom>
        </p:spPr>
      </p:pic>
      <p:sp>
        <p:nvSpPr>
          <p:cNvPr id="9" name="Téglalap 8">
            <a:extLst>
              <a:ext uri="{FF2B5EF4-FFF2-40B4-BE49-F238E27FC236}">
                <a16:creationId xmlns:a16="http://schemas.microsoft.com/office/drawing/2014/main" id="{61BEAE72-9088-D9FB-096A-F8C40C7DE93F}"/>
              </a:ext>
            </a:extLst>
          </p:cNvPr>
          <p:cNvSpPr/>
          <p:nvPr/>
        </p:nvSpPr>
        <p:spPr>
          <a:xfrm>
            <a:off x="203896" y="3651598"/>
            <a:ext cx="8363484" cy="2673409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7473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445D393F-7C56-756B-7742-3A046597AF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82"/>
            <a:ext cx="12198457" cy="686015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F6D40CF-02FA-F003-324D-CCF0510B2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92" y="-2960"/>
            <a:ext cx="3095787" cy="763750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rgbClr val="00FF11"/>
                </a:solidFill>
              </a:rPr>
              <a:t>Rólunk oldal</a:t>
            </a:r>
          </a:p>
        </p:txBody>
      </p:sp>
      <p:pic>
        <p:nvPicPr>
          <p:cNvPr id="5" name="Kép 4" descr="A képen szöveg, képernyőkép, szoftver látható&#10;&#10;Lehet, hogy az AI által létrehozott tartalom helytelen.">
            <a:extLst>
              <a:ext uri="{FF2B5EF4-FFF2-40B4-BE49-F238E27FC236}">
                <a16:creationId xmlns:a16="http://schemas.microsoft.com/office/drawing/2014/main" id="{F6632DE2-8792-AA53-4A04-8C094061C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990" y="77491"/>
            <a:ext cx="6228158" cy="6644899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8A2A8E0F-34B3-C28B-A1E3-65027BD0068B}"/>
              </a:ext>
            </a:extLst>
          </p:cNvPr>
          <p:cNvSpPr/>
          <p:nvPr/>
        </p:nvSpPr>
        <p:spPr>
          <a:xfrm>
            <a:off x="5791739" y="75485"/>
            <a:ext cx="6229026" cy="6648771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Kép 6" descr="A képen szöveg, képernyőkép, Grafikus tervezés látható&#10;&#10;Lehet, hogy az AI által létrehozott tartalom helytelen.">
            <a:extLst>
              <a:ext uri="{FF2B5EF4-FFF2-40B4-BE49-F238E27FC236}">
                <a16:creationId xmlns:a16="http://schemas.microsoft.com/office/drawing/2014/main" id="{721C1249-4B7F-084F-00F2-8E22585B7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32" y="697423"/>
            <a:ext cx="5590998" cy="4223289"/>
          </a:xfrm>
          <a:prstGeom prst="rect">
            <a:avLst/>
          </a:prstGeom>
        </p:spPr>
      </p:pic>
      <p:sp>
        <p:nvSpPr>
          <p:cNvPr id="8" name="Téglalap 7">
            <a:extLst>
              <a:ext uri="{FF2B5EF4-FFF2-40B4-BE49-F238E27FC236}">
                <a16:creationId xmlns:a16="http://schemas.microsoft.com/office/drawing/2014/main" id="{E33CAAA5-C738-7920-C934-2FD5A3EBC68F}"/>
              </a:ext>
            </a:extLst>
          </p:cNvPr>
          <p:cNvSpPr/>
          <p:nvPr/>
        </p:nvSpPr>
        <p:spPr>
          <a:xfrm>
            <a:off x="91096" y="697862"/>
            <a:ext cx="5576805" cy="4220704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E60F1FB-17F2-BE4E-7AD2-F14E96114159}"/>
              </a:ext>
            </a:extLst>
          </p:cNvPr>
          <p:cNvSpPr txBox="1"/>
          <p:nvPr/>
        </p:nvSpPr>
        <p:spPr>
          <a:xfrm>
            <a:off x="88714" y="5328043"/>
            <a:ext cx="398306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000" dirty="0">
                <a:solidFill>
                  <a:srgbClr val="00FF11"/>
                </a:solidFill>
              </a:rPr>
              <a:t>Ez a rólunk oldal ahol a </a:t>
            </a:r>
            <a:r>
              <a:rPr lang="hu-HU" sz="2000">
                <a:solidFill>
                  <a:srgbClr val="00FF11"/>
                </a:solidFill>
              </a:rPr>
              <a:t>céget</a:t>
            </a: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 dirty="0">
                <a:solidFill>
                  <a:srgbClr val="00FF11"/>
                </a:solidFill>
              </a:rPr>
              <a:t>Illetve a dolgozókat mutatjuk be</a:t>
            </a:r>
          </a:p>
        </p:txBody>
      </p:sp>
    </p:spTree>
    <p:extLst>
      <p:ext uri="{BB962C8B-B14F-4D97-AF65-F5344CB8AC3E}">
        <p14:creationId xmlns:p14="http://schemas.microsoft.com/office/powerpoint/2010/main" val="3254772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C60677D0-34CD-4D84-C468-F3D908D13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3360"/>
            <a:ext cx="12191999" cy="6862747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3BB35577-49F2-AE09-5D82-0F0EAD0DC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94" y="108751"/>
            <a:ext cx="3550778" cy="720236"/>
          </a:xfrm>
        </p:spPr>
        <p:txBody>
          <a:bodyPr/>
          <a:lstStyle/>
          <a:p>
            <a:r>
              <a:rPr lang="hu-HU" b="1" err="1">
                <a:solidFill>
                  <a:srgbClr val="00FF11"/>
                </a:solidFill>
              </a:rPr>
              <a:t>Navbar</a:t>
            </a:r>
            <a:endParaRPr lang="hu-HU" b="1">
              <a:solidFill>
                <a:srgbClr val="00FF11"/>
              </a:solidFill>
            </a:endParaRPr>
          </a:p>
        </p:txBody>
      </p:sp>
      <p:pic>
        <p:nvPicPr>
          <p:cNvPr id="3" name="Kép 2" descr="A képen szöveg, képernyőkép, képernyő látható&#10;&#10;Lehet, hogy az AI által létrehozott tartalom helytelen.">
            <a:extLst>
              <a:ext uri="{FF2B5EF4-FFF2-40B4-BE49-F238E27FC236}">
                <a16:creationId xmlns:a16="http://schemas.microsoft.com/office/drawing/2014/main" id="{E7146397-CA10-5F9D-A266-9303FAE809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378" y="826577"/>
            <a:ext cx="10468737" cy="5941017"/>
          </a:xfrm>
          <a:prstGeom prst="rect">
            <a:avLst/>
          </a:prstGeom>
        </p:spPr>
      </p:pic>
      <p:sp>
        <p:nvSpPr>
          <p:cNvPr id="4" name="Téglalap 3">
            <a:extLst>
              <a:ext uri="{FF2B5EF4-FFF2-40B4-BE49-F238E27FC236}">
                <a16:creationId xmlns:a16="http://schemas.microsoft.com/office/drawing/2014/main" id="{442C68A2-6CD9-5698-D0B4-5BF04A9805C0}"/>
              </a:ext>
            </a:extLst>
          </p:cNvPr>
          <p:cNvSpPr/>
          <p:nvPr/>
        </p:nvSpPr>
        <p:spPr>
          <a:xfrm>
            <a:off x="137541" y="825369"/>
            <a:ext cx="10471687" cy="5931975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67801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A2F7EAE6-8793-C685-3377-ADD30AD564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44536" y="0"/>
            <a:ext cx="12256575" cy="686015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141F51D0-43C0-7F03-98D3-FA6338886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92" y="-2960"/>
            <a:ext cx="3412211" cy="757292"/>
          </a:xfrm>
        </p:spPr>
        <p:txBody>
          <a:bodyPr/>
          <a:lstStyle/>
          <a:p>
            <a:r>
              <a:rPr lang="hu-HU" b="1" dirty="0">
                <a:solidFill>
                  <a:srgbClr val="00FF11"/>
                </a:solidFill>
              </a:rPr>
              <a:t>Login modul</a:t>
            </a:r>
            <a:endParaRPr lang="hu-HU" dirty="0">
              <a:solidFill>
                <a:srgbClr val="00FF11"/>
              </a:solidFill>
            </a:endParaRPr>
          </a:p>
        </p:txBody>
      </p:sp>
      <p:pic>
        <p:nvPicPr>
          <p:cNvPr id="5" name="Kép 4" descr="A képen szöveg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D0717B76-FD86-16A1-8EBA-44A66CBB6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029" y="587645"/>
            <a:ext cx="6556010" cy="6050796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89882E89-8607-487E-843A-CD08C7EC6CE1}"/>
              </a:ext>
            </a:extLst>
          </p:cNvPr>
          <p:cNvSpPr/>
          <p:nvPr/>
        </p:nvSpPr>
        <p:spPr>
          <a:xfrm>
            <a:off x="5555377" y="588271"/>
            <a:ext cx="6558365" cy="6048212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Kép 6" descr="A képen szöveg, képernyőkép, Betűtípus látható&#10;&#10;Lehet, hogy az AI által létrehozott tartalom helytelen.">
            <a:extLst>
              <a:ext uri="{FF2B5EF4-FFF2-40B4-BE49-F238E27FC236}">
                <a16:creationId xmlns:a16="http://schemas.microsoft.com/office/drawing/2014/main" id="{138F0D88-B4C9-B2F3-4939-8378ADA533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325" y="1030716"/>
            <a:ext cx="2848622" cy="2885108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926E39B3-C8F6-DC1B-545D-8FCC78ED23C4}"/>
              </a:ext>
            </a:extLst>
          </p:cNvPr>
          <p:cNvSpPr txBox="1"/>
          <p:nvPr/>
        </p:nvSpPr>
        <p:spPr>
          <a:xfrm>
            <a:off x="186456" y="4290810"/>
            <a:ext cx="303379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400" dirty="0">
                <a:solidFill>
                  <a:srgbClr val="00FF11"/>
                </a:solidFill>
              </a:rPr>
              <a:t>Ez a login modul ahol a felhasználó egy emaillel illetve egy jelszóval betud jelentkezni</a:t>
            </a:r>
          </a:p>
        </p:txBody>
      </p:sp>
    </p:spTree>
    <p:extLst>
      <p:ext uri="{BB962C8B-B14F-4D97-AF65-F5344CB8AC3E}">
        <p14:creationId xmlns:p14="http://schemas.microsoft.com/office/powerpoint/2010/main" val="3092500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49A8FFB9-D0F4-1385-F260-CCB1FE3F23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678"/>
            <a:ext cx="12240845" cy="690684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E58B0CE7-2A49-F8B7-BD2F-C84685C9D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354" y="81818"/>
            <a:ext cx="10515600" cy="1325563"/>
          </a:xfrm>
        </p:spPr>
        <p:txBody>
          <a:bodyPr>
            <a:normAutofit/>
          </a:bodyPr>
          <a:lstStyle/>
          <a:p>
            <a:r>
              <a:rPr lang="hu-HU" b="1">
                <a:solidFill>
                  <a:srgbClr val="00FF11"/>
                </a:solidFill>
              </a:rPr>
              <a:t>Alapötlet</a:t>
            </a:r>
            <a:endParaRPr lang="hu-HU" b="1" dirty="0">
              <a:solidFill>
                <a:srgbClr val="00FF1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879381D-78CF-C50E-BBD9-E40573041D29}"/>
              </a:ext>
            </a:extLst>
          </p:cNvPr>
          <p:cNvSpPr txBox="1"/>
          <p:nvPr/>
        </p:nvSpPr>
        <p:spPr>
          <a:xfrm>
            <a:off x="153203" y="1710346"/>
            <a:ext cx="7733851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400" dirty="0">
                <a:solidFill>
                  <a:srgbClr val="00FF11"/>
                </a:solidFill>
                <a:ea typeface="+mn-lt"/>
                <a:cs typeface="+mn-lt"/>
              </a:rPr>
              <a:t>Egy digitális felületet hoztunk létre</a:t>
            </a:r>
            <a:endParaRPr lang="hu-HU" sz="24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endParaRPr lang="hu-HU" sz="24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400" dirty="0">
                <a:solidFill>
                  <a:srgbClr val="00FF11"/>
                </a:solidFill>
                <a:ea typeface="+mn-lt"/>
                <a:cs typeface="+mn-lt"/>
              </a:rPr>
              <a:t>Magánszemélyek és vállalkozások számára elérhető</a:t>
            </a:r>
            <a:endParaRPr lang="hu-HU" sz="2400">
              <a:solidFill>
                <a:srgbClr val="000000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hu-HU" sz="24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400" dirty="0">
                <a:solidFill>
                  <a:srgbClr val="00FF11"/>
                </a:solidFill>
                <a:ea typeface="+mn-lt"/>
                <a:cs typeface="+mn-lt"/>
              </a:rPr>
              <a:t>Lehetőséget biztosít egyedi digitális megoldások megrendelésére</a:t>
            </a:r>
          </a:p>
          <a:p>
            <a:pPr marL="285750" indent="-285750">
              <a:buFont typeface="Arial"/>
              <a:buChar char="•"/>
            </a:pPr>
            <a:endParaRPr lang="hu-HU" sz="24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400" dirty="0">
                <a:solidFill>
                  <a:srgbClr val="00FF11"/>
                </a:solidFill>
                <a:ea typeface="+mn-lt"/>
                <a:cs typeface="+mn-lt"/>
              </a:rPr>
              <a:t>Pénzért cserébe az alábbi szolgáltatások rendelhetők:</a:t>
            </a:r>
          </a:p>
          <a:p>
            <a:r>
              <a:rPr lang="hu-HU" sz="2400" dirty="0">
                <a:solidFill>
                  <a:srgbClr val="00FF11"/>
                </a:solidFill>
              </a:rPr>
              <a:t>                                          - weboldalak</a:t>
            </a:r>
          </a:p>
          <a:p>
            <a:r>
              <a:rPr lang="hu-HU" sz="2400" dirty="0">
                <a:solidFill>
                  <a:srgbClr val="00FF11"/>
                </a:solidFill>
              </a:rPr>
              <a:t>                                                              - asztali alkalmazások</a:t>
            </a:r>
          </a:p>
          <a:p>
            <a:r>
              <a:rPr lang="hu-HU" sz="2400" dirty="0">
                <a:solidFill>
                  <a:srgbClr val="00FF11"/>
                </a:solidFill>
              </a:rPr>
              <a:t>                                                              - egyéb digitális megoldások</a:t>
            </a:r>
          </a:p>
        </p:txBody>
      </p:sp>
    </p:spTree>
    <p:extLst>
      <p:ext uri="{BB962C8B-B14F-4D97-AF65-F5344CB8AC3E}">
        <p14:creationId xmlns:p14="http://schemas.microsoft.com/office/powerpoint/2010/main" val="1661808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B8D16DC4-BB54-27F2-3072-98492D9BD9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82"/>
            <a:ext cx="12191999" cy="686015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4E39228D-A04C-E0AC-3082-ABF08EDCE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84" y="-2960"/>
            <a:ext cx="4910380" cy="737919"/>
          </a:xfrm>
        </p:spPr>
        <p:txBody>
          <a:bodyPr/>
          <a:lstStyle/>
          <a:p>
            <a:r>
              <a:rPr lang="hu-HU" sz="4000" b="1" dirty="0" err="1">
                <a:solidFill>
                  <a:srgbClr val="00FF11"/>
                </a:solidFill>
              </a:rPr>
              <a:t>Regisztrácio</a:t>
            </a:r>
            <a:r>
              <a:rPr lang="hu-HU" sz="4000" b="1" dirty="0">
                <a:solidFill>
                  <a:srgbClr val="00FF11"/>
                </a:solidFill>
              </a:rPr>
              <a:t> modul</a:t>
            </a:r>
            <a:endParaRPr lang="hu-HU" sz="4000" dirty="0">
              <a:solidFill>
                <a:srgbClr val="00FF11"/>
              </a:solidFill>
            </a:endParaRPr>
          </a:p>
        </p:txBody>
      </p:sp>
      <p:pic>
        <p:nvPicPr>
          <p:cNvPr id="5" name="Kép 4" descr="A képen szöveg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1D3DD8AD-303A-4CE0-5ECB-CD35F22A4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6417" y="180813"/>
            <a:ext cx="5333471" cy="6496373"/>
          </a:xfrm>
          <a:prstGeom prst="rect">
            <a:avLst/>
          </a:prstGeom>
        </p:spPr>
      </p:pic>
      <p:pic>
        <p:nvPicPr>
          <p:cNvPr id="6" name="Kép 5" descr="A képen szöveg, képernyőkép, szoftver, képernyő látható&#10;&#10;Lehet, hogy az AI által létrehozott tartalom helytelen.">
            <a:extLst>
              <a:ext uri="{FF2B5EF4-FFF2-40B4-BE49-F238E27FC236}">
                <a16:creationId xmlns:a16="http://schemas.microsoft.com/office/drawing/2014/main" id="{F2F54F97-9C24-0DF3-3B7D-52B291FFB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817" y="734150"/>
            <a:ext cx="2561096" cy="3917359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ADC18D20-600D-F2DF-8920-30A6CAC759A0}"/>
              </a:ext>
            </a:extLst>
          </p:cNvPr>
          <p:cNvSpPr txBox="1"/>
          <p:nvPr/>
        </p:nvSpPr>
        <p:spPr>
          <a:xfrm>
            <a:off x="151660" y="4818518"/>
            <a:ext cx="2743199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400" dirty="0">
                <a:solidFill>
                  <a:srgbClr val="00FF11"/>
                </a:solidFill>
              </a:rPr>
              <a:t>Ez a regisztrációs modul ahol a felhasználó a weboldalon regisztrálni tud</a:t>
            </a:r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0D1D29AB-9860-2D95-21F9-7211572C11A4}"/>
              </a:ext>
            </a:extLst>
          </p:cNvPr>
          <p:cNvSpPr/>
          <p:nvPr/>
        </p:nvSpPr>
        <p:spPr>
          <a:xfrm>
            <a:off x="6608660" y="180750"/>
            <a:ext cx="5331415" cy="6493788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68658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3C71DE84-C338-93D5-F40E-C2DF2DB3FB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82"/>
            <a:ext cx="12191999" cy="686015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5251AD03-E448-099F-4834-A4A8FB46B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03" y="74532"/>
            <a:ext cx="5736956" cy="660428"/>
          </a:xfrm>
        </p:spPr>
        <p:txBody>
          <a:bodyPr/>
          <a:lstStyle/>
          <a:p>
            <a:r>
              <a:rPr lang="hu-HU" sz="4000" b="1" dirty="0">
                <a:solidFill>
                  <a:srgbClr val="00FF11"/>
                </a:solidFill>
              </a:rPr>
              <a:t>Login/</a:t>
            </a:r>
            <a:r>
              <a:rPr lang="hu-HU" sz="4000" b="1" dirty="0" err="1">
                <a:solidFill>
                  <a:srgbClr val="00FF11"/>
                </a:solidFill>
              </a:rPr>
              <a:t>Regisztrácio</a:t>
            </a:r>
            <a:r>
              <a:rPr lang="hu-HU" sz="4000" b="1" dirty="0">
                <a:solidFill>
                  <a:srgbClr val="00FF11"/>
                </a:solidFill>
              </a:rPr>
              <a:t> modul</a:t>
            </a:r>
          </a:p>
        </p:txBody>
      </p:sp>
      <p:pic>
        <p:nvPicPr>
          <p:cNvPr id="5" name="Kép 4" descr="A képen szöveg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3FC41407-0AF3-AF58-43CB-B434F9130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36" y="1207575"/>
            <a:ext cx="7694611" cy="5011120"/>
          </a:xfrm>
          <a:prstGeom prst="rect">
            <a:avLst/>
          </a:prstGeom>
        </p:spPr>
      </p:pic>
      <p:pic>
        <p:nvPicPr>
          <p:cNvPr id="6" name="Kép 5" descr="A képen szöveg, képernyőkép, Betűtípus, embléma látható&#10;&#10;Lehet, hogy az AI által létrehozott tartalom helytelen.">
            <a:extLst>
              <a:ext uri="{FF2B5EF4-FFF2-40B4-BE49-F238E27FC236}">
                <a16:creationId xmlns:a16="http://schemas.microsoft.com/office/drawing/2014/main" id="{319D9BCC-B18C-61DC-19F0-C57A2B241E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7240" y="1206608"/>
            <a:ext cx="3190875" cy="1409700"/>
          </a:xfrm>
          <a:prstGeom prst="rect">
            <a:avLst/>
          </a:prstGeom>
        </p:spPr>
      </p:pic>
      <p:sp>
        <p:nvSpPr>
          <p:cNvPr id="7" name="Téglalap 6">
            <a:extLst>
              <a:ext uri="{FF2B5EF4-FFF2-40B4-BE49-F238E27FC236}">
                <a16:creationId xmlns:a16="http://schemas.microsoft.com/office/drawing/2014/main" id="{59C7820D-F4A0-B650-DD1A-3F9F0F8A53A5}"/>
              </a:ext>
            </a:extLst>
          </p:cNvPr>
          <p:cNvSpPr/>
          <p:nvPr/>
        </p:nvSpPr>
        <p:spPr>
          <a:xfrm>
            <a:off x="8207393" y="1206447"/>
            <a:ext cx="3187483" cy="1411636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D97FF408-7FB9-2C99-3D53-7155B2F90EAD}"/>
              </a:ext>
            </a:extLst>
          </p:cNvPr>
          <p:cNvSpPr/>
          <p:nvPr/>
        </p:nvSpPr>
        <p:spPr>
          <a:xfrm>
            <a:off x="118181" y="1206886"/>
            <a:ext cx="7701365" cy="5014992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A49019E-57AB-DB61-406B-0747DCE39C95}"/>
              </a:ext>
            </a:extLst>
          </p:cNvPr>
          <p:cNvSpPr txBox="1"/>
          <p:nvPr/>
        </p:nvSpPr>
        <p:spPr>
          <a:xfrm>
            <a:off x="8207518" y="2830760"/>
            <a:ext cx="2749656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000" dirty="0">
                <a:solidFill>
                  <a:srgbClr val="00FF11"/>
                </a:solidFill>
              </a:rPr>
              <a:t>Ez a </a:t>
            </a:r>
            <a:r>
              <a:rPr lang="hu-HU" sz="2000" dirty="0" err="1">
                <a:solidFill>
                  <a:srgbClr val="00FF11"/>
                </a:solidFill>
              </a:rPr>
              <a:t>jsx</a:t>
            </a:r>
            <a:r>
              <a:rPr lang="hu-HU" sz="2000" dirty="0">
                <a:solidFill>
                  <a:srgbClr val="00FF11"/>
                </a:solidFill>
              </a:rPr>
              <a:t> </a:t>
            </a:r>
            <a:r>
              <a:rPr lang="hu-HU" sz="2000" dirty="0" err="1">
                <a:solidFill>
                  <a:srgbClr val="00FF11"/>
                </a:solidFill>
              </a:rPr>
              <a:t>fajl</a:t>
            </a:r>
            <a:r>
              <a:rPr lang="hu-HU" sz="2000" dirty="0">
                <a:solidFill>
                  <a:srgbClr val="00FF11"/>
                </a:solidFill>
              </a:rPr>
              <a:t> a bejelentkezés és a regisztráció ablak megnyitására szolgál</a:t>
            </a:r>
          </a:p>
        </p:txBody>
      </p:sp>
    </p:spTree>
    <p:extLst>
      <p:ext uri="{BB962C8B-B14F-4D97-AF65-F5344CB8AC3E}">
        <p14:creationId xmlns:p14="http://schemas.microsoft.com/office/powerpoint/2010/main" val="2356579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E091661B-5887-AFAF-2D0D-0910D95780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3360"/>
            <a:ext cx="12191999" cy="6862747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031D524E-536D-7D47-755B-3E9AD76FE8C8}"/>
              </a:ext>
            </a:extLst>
          </p:cNvPr>
          <p:cNvSpPr txBox="1"/>
          <p:nvPr/>
        </p:nvSpPr>
        <p:spPr>
          <a:xfrm>
            <a:off x="291981" y="1495514"/>
            <a:ext cx="7044583" cy="48320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A projekt ötlete korábbi tapasztalatainkból született</a:t>
            </a: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Már készítettünk weboldalakat különböző megrendelők számára</a:t>
            </a: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A kommunikáció kizárólag e-mailen zajlott, ami nehézkes megoldásnak bizonyult</a:t>
            </a: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</a:rPr>
              <a:t>Illetve </a:t>
            </a: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személyes indíttatás is hozzájárult az ötlethez</a:t>
            </a: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r>
              <a:rPr lang="hu-HU" sz="2400" b="1">
                <a:solidFill>
                  <a:srgbClr val="00FF11"/>
                </a:solidFill>
              </a:rPr>
              <a:t>Célunk</a:t>
            </a:r>
            <a:endParaRPr lang="hu-HU" sz="2400" b="1" dirty="0">
              <a:solidFill>
                <a:srgbClr val="00FF11"/>
              </a:solidFill>
            </a:endParaRPr>
          </a:p>
          <a:p>
            <a:endParaRPr lang="hu-HU" sz="2400" b="1" dirty="0">
              <a:solidFill>
                <a:srgbClr val="00FF1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Átláthatóbb </a:t>
            </a: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Biztonságosabb </a:t>
            </a: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Kényelmesebb felület létrehozása</a:t>
            </a:r>
            <a:endParaRPr lang="hu-HU" sz="2000">
              <a:solidFill>
                <a:srgbClr val="00FF1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1EC6DE96-B63A-17BB-266A-4D0522B13592}"/>
              </a:ext>
            </a:extLst>
          </p:cNvPr>
          <p:cNvSpPr txBox="1"/>
          <p:nvPr/>
        </p:nvSpPr>
        <p:spPr>
          <a:xfrm>
            <a:off x="291981" y="291981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u-HU" sz="4000" b="1">
                <a:solidFill>
                  <a:srgbClr val="00FF11"/>
                </a:solidFill>
              </a:rPr>
              <a:t>Alapötlet</a:t>
            </a:r>
          </a:p>
        </p:txBody>
      </p:sp>
    </p:spTree>
    <p:extLst>
      <p:ext uri="{BB962C8B-B14F-4D97-AF65-F5344CB8AC3E}">
        <p14:creationId xmlns:p14="http://schemas.microsoft.com/office/powerpoint/2010/main" val="826744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CB1FB041-4239-C53E-DB86-1403ABAD76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3360"/>
            <a:ext cx="12191999" cy="6862747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0AE049C-F4B9-D63D-F657-5987067B0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28" y="-140501"/>
            <a:ext cx="7403507" cy="1325563"/>
          </a:xfrm>
        </p:spPr>
        <p:txBody>
          <a:bodyPr>
            <a:normAutofit/>
          </a:bodyPr>
          <a:lstStyle/>
          <a:p>
            <a:r>
              <a:rPr lang="hu-HU" sz="4000" b="1">
                <a:solidFill>
                  <a:srgbClr val="00FF11"/>
                </a:solidFill>
              </a:rPr>
              <a:t>Felhasznált ismeretek/szoftverek</a:t>
            </a:r>
            <a:endParaRPr lang="hu-HU" sz="4000" b="1" dirty="0">
              <a:solidFill>
                <a:srgbClr val="00FF11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5DB70E9-3D81-9D95-3C7F-DC0F4BCA8008}"/>
              </a:ext>
            </a:extLst>
          </p:cNvPr>
          <p:cNvSpPr txBox="1"/>
          <p:nvPr/>
        </p:nvSpPr>
        <p:spPr>
          <a:xfrm>
            <a:off x="7100130" y="1951289"/>
            <a:ext cx="4324171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2400" b="1">
                <a:solidFill>
                  <a:srgbClr val="00FF11"/>
                </a:solidFill>
              </a:rPr>
              <a:t>Ismeretek</a:t>
            </a:r>
            <a:endParaRPr lang="hu-HU" sz="2400" b="1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</a:rPr>
              <a:t>C# </a:t>
            </a: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(Admin panelhez használtuk, Asztali alkalmazáshoz)</a:t>
            </a: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Php ( Adatbázis Készítás/Kezelés )</a:t>
            </a: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 sz="2000">
                <a:solidFill>
                  <a:srgbClr val="00FF11"/>
                </a:solidFill>
                <a:ea typeface="+mn-lt"/>
                <a:cs typeface="+mn-lt"/>
              </a:rPr>
              <a:t>Html, Css, React, JavaScript ( Webalkalamzás )</a:t>
            </a:r>
            <a:endParaRPr lang="hu-HU" sz="2000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endParaRPr lang="hu-HU" dirty="0">
              <a:solidFill>
                <a:srgbClr val="00FF1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AF1414DA-D4A7-881A-0911-B1DDA0897CA2}"/>
              </a:ext>
            </a:extLst>
          </p:cNvPr>
          <p:cNvSpPr txBox="1"/>
          <p:nvPr/>
        </p:nvSpPr>
        <p:spPr>
          <a:xfrm>
            <a:off x="320467" y="1951289"/>
            <a:ext cx="5150265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sz="2400" b="1">
                <a:solidFill>
                  <a:srgbClr val="00FF11"/>
                </a:solidFill>
                <a:ea typeface="+mn-lt"/>
                <a:cs typeface="+mn-lt"/>
              </a:rPr>
              <a:t>Szoftverek</a:t>
            </a:r>
            <a:endParaRPr lang="hu-HU" sz="2400" b="1" dirty="0">
              <a:solidFill>
                <a:srgbClr val="00FF1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hu-HU" dirty="0">
              <a:solidFill>
                <a:srgbClr val="00FF1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GitHub (Fájl megosztás)</a:t>
            </a:r>
            <a:endParaRPr lang="hu-HU" dirty="0">
              <a:solidFill>
                <a:srgbClr val="00FF1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VisualStudio (Frontend, Backend)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VisualStudio Code (Admin Asztali Alkalmazás)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Xammp (localhost szerever host)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Trello ( Munka menet követése, feladatok megadása, ötletek összeszedése)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Discord ( kommunikácio)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MySQL Workbench, PhpMyAdmin ( Adatbázis)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LucidChart ( adatbazis megtervezése)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hu-HU">
                <a:solidFill>
                  <a:srgbClr val="00FF11"/>
                </a:solidFill>
                <a:ea typeface="+mn-lt"/>
                <a:cs typeface="+mn-lt"/>
              </a:rPr>
              <a:t>Figma (Terv Design)</a:t>
            </a:r>
            <a:endParaRPr lang="hu-HU" dirty="0">
              <a:solidFill>
                <a:srgbClr val="00FF11"/>
              </a:solidFill>
            </a:endParaRPr>
          </a:p>
          <a:p>
            <a:pPr marL="285750" indent="-285750" algn="l">
              <a:buFont typeface="Arial"/>
              <a:buChar char="•"/>
            </a:pPr>
            <a:endParaRPr lang="hu-HU" dirty="0">
              <a:solidFill>
                <a:srgbClr val="00FF11"/>
              </a:solidFill>
            </a:endParaRPr>
          </a:p>
        </p:txBody>
      </p:sp>
      <p:cxnSp>
        <p:nvCxnSpPr>
          <p:cNvPr id="7" name="Egyenes összekötő nyíllal 6">
            <a:extLst>
              <a:ext uri="{FF2B5EF4-FFF2-40B4-BE49-F238E27FC236}">
                <a16:creationId xmlns:a16="http://schemas.microsoft.com/office/drawing/2014/main" id="{1530ECF1-DE97-6A64-6AB6-4FE34F898F51}"/>
              </a:ext>
            </a:extLst>
          </p:cNvPr>
          <p:cNvCxnSpPr/>
          <p:nvPr/>
        </p:nvCxnSpPr>
        <p:spPr>
          <a:xfrm>
            <a:off x="6131608" y="1481272"/>
            <a:ext cx="21365" cy="4557756"/>
          </a:xfrm>
          <a:prstGeom prst="straightConnector1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3560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A3596B37-D76C-C38E-DC2B-EC8354B647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82"/>
            <a:ext cx="12191999" cy="6860151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FE61A98B-8BCF-BFE5-47BA-0716C80DB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166" y="2773820"/>
            <a:ext cx="2275668" cy="1325563"/>
          </a:xfrm>
        </p:spPr>
        <p:txBody>
          <a:bodyPr/>
          <a:lstStyle/>
          <a:p>
            <a:r>
              <a:rPr lang="hu-HU" b="1" dirty="0">
                <a:solidFill>
                  <a:srgbClr val="00FF11"/>
                </a:solidFill>
              </a:rPr>
              <a:t>Backend</a:t>
            </a:r>
          </a:p>
        </p:txBody>
      </p:sp>
      <p:cxnSp>
        <p:nvCxnSpPr>
          <p:cNvPr id="5" name="Egyenes összekötő nyíllal 4">
            <a:extLst>
              <a:ext uri="{FF2B5EF4-FFF2-40B4-BE49-F238E27FC236}">
                <a16:creationId xmlns:a16="http://schemas.microsoft.com/office/drawing/2014/main" id="{7172764C-42F6-C49D-4CD1-AEB062567EB9}"/>
              </a:ext>
            </a:extLst>
          </p:cNvPr>
          <p:cNvCxnSpPr/>
          <p:nvPr/>
        </p:nvCxnSpPr>
        <p:spPr>
          <a:xfrm flipV="1">
            <a:off x="141942" y="3402028"/>
            <a:ext cx="4737313" cy="2582"/>
          </a:xfrm>
          <a:prstGeom prst="straightConnector1">
            <a:avLst/>
          </a:prstGeom>
          <a:ln w="28575">
            <a:solidFill>
              <a:srgbClr val="00FF1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Egyenes összekötő nyíllal 5">
            <a:extLst>
              <a:ext uri="{FF2B5EF4-FFF2-40B4-BE49-F238E27FC236}">
                <a16:creationId xmlns:a16="http://schemas.microsoft.com/office/drawing/2014/main" id="{7EF3330A-6C70-7D02-4D20-FE2D1B20752E}"/>
              </a:ext>
            </a:extLst>
          </p:cNvPr>
          <p:cNvCxnSpPr>
            <a:cxnSpLocks/>
          </p:cNvCxnSpPr>
          <p:nvPr/>
        </p:nvCxnSpPr>
        <p:spPr>
          <a:xfrm flipV="1">
            <a:off x="7206585" y="3395570"/>
            <a:ext cx="4834178" cy="9039"/>
          </a:xfrm>
          <a:prstGeom prst="straightConnector1">
            <a:avLst/>
          </a:prstGeom>
          <a:ln w="28575">
            <a:solidFill>
              <a:srgbClr val="00FF1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2487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DDD5E90D-985C-ADD8-009C-8A3F118862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82"/>
            <a:ext cx="12191999" cy="686015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3B57A53-8EF5-907F-9A3C-8076890EF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777" y="-241892"/>
            <a:ext cx="5284923" cy="1325563"/>
          </a:xfrm>
        </p:spPr>
        <p:txBody>
          <a:bodyPr/>
          <a:lstStyle/>
          <a:p>
            <a:r>
              <a:rPr lang="hu-HU" b="1" dirty="0">
                <a:solidFill>
                  <a:srgbClr val="00FF11"/>
                </a:solidFill>
              </a:rPr>
              <a:t>Alap szerver </a:t>
            </a:r>
            <a:r>
              <a:rPr lang="hu-HU" b="1">
                <a:solidFill>
                  <a:srgbClr val="00FF11"/>
                </a:solidFill>
              </a:rPr>
              <a:t>beállítás</a:t>
            </a:r>
            <a:endParaRPr lang="hu-HU" b="1" dirty="0">
              <a:solidFill>
                <a:srgbClr val="00FF11"/>
              </a:solidFill>
            </a:endParaRPr>
          </a:p>
        </p:txBody>
      </p:sp>
      <p:pic>
        <p:nvPicPr>
          <p:cNvPr id="5" name="Kép 4" descr="A képen szöveg, képernyőkép, Betűtípus, szoftver látható&#10;&#10;Lehet, hogy az AI által létrehozott tartalom helytelen.">
            <a:extLst>
              <a:ext uri="{FF2B5EF4-FFF2-40B4-BE49-F238E27FC236}">
                <a16:creationId xmlns:a16="http://schemas.microsoft.com/office/drawing/2014/main" id="{2498AB33-526B-9184-9F92-AA0CA1FCD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98" y="1234216"/>
            <a:ext cx="4505485" cy="5022418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C637FA66-55B3-11FE-80AB-7F8EFC117D54}"/>
              </a:ext>
            </a:extLst>
          </p:cNvPr>
          <p:cNvSpPr/>
          <p:nvPr/>
        </p:nvSpPr>
        <p:spPr>
          <a:xfrm>
            <a:off x="141126" y="1232340"/>
            <a:ext cx="4569415" cy="5027907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830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92F5AD7F-0CC5-1A7C-0ECF-365FD719C1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2152"/>
            <a:ext cx="12191999" cy="6860152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4DDEE3F1-E578-43B0-DC60-B0BA0E3FD121}"/>
              </a:ext>
            </a:extLst>
          </p:cNvPr>
          <p:cNvSpPr txBox="1"/>
          <p:nvPr/>
        </p:nvSpPr>
        <p:spPr>
          <a:xfrm>
            <a:off x="93541" y="-1694"/>
            <a:ext cx="2685081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hu-HU" sz="4400" b="1" dirty="0">
                <a:solidFill>
                  <a:srgbClr val="00FF11"/>
                </a:solidFill>
              </a:rPr>
              <a:t>Server.js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E128AD1E-6883-4720-9599-237E2B584F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42" y="1616263"/>
            <a:ext cx="6169036" cy="4979335"/>
          </a:xfrm>
          <a:prstGeom prst="rect">
            <a:avLst/>
          </a:prstGeom>
        </p:spPr>
      </p:pic>
      <p:sp>
        <p:nvSpPr>
          <p:cNvPr id="8" name="Téglalap 7">
            <a:extLst>
              <a:ext uri="{FF2B5EF4-FFF2-40B4-BE49-F238E27FC236}">
                <a16:creationId xmlns:a16="http://schemas.microsoft.com/office/drawing/2014/main" id="{CEE76683-8301-91B2-CDD7-CBD6D6F76027}"/>
              </a:ext>
            </a:extLst>
          </p:cNvPr>
          <p:cNvSpPr/>
          <p:nvPr/>
        </p:nvSpPr>
        <p:spPr>
          <a:xfrm>
            <a:off x="93541" y="1616263"/>
            <a:ext cx="6169036" cy="4979335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1AE6E0FD-7CF3-427B-9C32-86C219EA8F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8441" y="187973"/>
            <a:ext cx="5650017" cy="3033691"/>
          </a:xfrm>
          <a:prstGeom prst="rect">
            <a:avLst/>
          </a:prstGeom>
        </p:spPr>
      </p:pic>
      <p:sp>
        <p:nvSpPr>
          <p:cNvPr id="10" name="Téglalap 9">
            <a:extLst>
              <a:ext uri="{FF2B5EF4-FFF2-40B4-BE49-F238E27FC236}">
                <a16:creationId xmlns:a16="http://schemas.microsoft.com/office/drawing/2014/main" id="{CA25EBB1-CDCA-436B-B4AE-EB22A4CB4CE2}"/>
              </a:ext>
            </a:extLst>
          </p:cNvPr>
          <p:cNvSpPr/>
          <p:nvPr/>
        </p:nvSpPr>
        <p:spPr>
          <a:xfrm>
            <a:off x="6448440" y="187973"/>
            <a:ext cx="5650017" cy="3033690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9692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2FDE7404-3CCF-8F2A-2B45-1044927C1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82"/>
            <a:ext cx="12191999" cy="686015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6DBCA1B-9D4E-4B16-0C9F-91F96F106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88" y="-163679"/>
            <a:ext cx="2417736" cy="1351393"/>
          </a:xfrm>
        </p:spPr>
        <p:txBody>
          <a:bodyPr/>
          <a:lstStyle/>
          <a:p>
            <a:r>
              <a:rPr lang="hu-HU" b="1" dirty="0">
                <a:solidFill>
                  <a:srgbClr val="00FF11"/>
                </a:solidFill>
              </a:rPr>
              <a:t>Server.js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AB9DD1F9-57CA-0ECD-DF9F-D87ED1F5C1C0}"/>
              </a:ext>
            </a:extLst>
          </p:cNvPr>
          <p:cNvSpPr/>
          <p:nvPr/>
        </p:nvSpPr>
        <p:spPr>
          <a:xfrm>
            <a:off x="5455650" y="255181"/>
            <a:ext cx="5973399" cy="6347637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06C07595-F3B3-4D2B-B386-275B978AF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5650" y="255181"/>
            <a:ext cx="5973399" cy="6347637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BD375271-1F44-1AED-ED54-24743EBD433C}"/>
              </a:ext>
            </a:extLst>
          </p:cNvPr>
          <p:cNvSpPr txBox="1"/>
          <p:nvPr/>
        </p:nvSpPr>
        <p:spPr>
          <a:xfrm>
            <a:off x="108488" y="1275610"/>
            <a:ext cx="274319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hu-HU" sz="2400" dirty="0">
                <a:solidFill>
                  <a:srgbClr val="00FF11"/>
                </a:solidFill>
              </a:rPr>
              <a:t>Adat ellenőrzés és adat vissza adás</a:t>
            </a:r>
          </a:p>
        </p:txBody>
      </p:sp>
    </p:spTree>
    <p:extLst>
      <p:ext uri="{BB962C8B-B14F-4D97-AF65-F5344CB8AC3E}">
        <p14:creationId xmlns:p14="http://schemas.microsoft.com/office/powerpoint/2010/main" val="4226778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FA23E-B898-12E2-E813-EEA9774A2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 descr="A képen fekete, képernyőkép, monokróm, fekete-fehér látható&#10;&#10;Lehet, hogy az AI által létrehozott tartalom helytelen.">
            <a:extLst>
              <a:ext uri="{FF2B5EF4-FFF2-40B4-BE49-F238E27FC236}">
                <a16:creationId xmlns:a16="http://schemas.microsoft.com/office/drawing/2014/main" id="{C768F99A-B4EB-7234-A5FE-2183564FDE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82"/>
            <a:ext cx="12191999" cy="686015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FF7008E-F47D-BF3A-245F-D4CE703C2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88" y="-280638"/>
            <a:ext cx="2417736" cy="1351393"/>
          </a:xfrm>
        </p:spPr>
        <p:txBody>
          <a:bodyPr/>
          <a:lstStyle/>
          <a:p>
            <a:r>
              <a:rPr lang="hu-HU" b="1" dirty="0">
                <a:solidFill>
                  <a:srgbClr val="00FF11"/>
                </a:solidFill>
              </a:rPr>
              <a:t>Server.js</a:t>
            </a:r>
          </a:p>
        </p:txBody>
      </p:sp>
      <p:pic>
        <p:nvPicPr>
          <p:cNvPr id="3" name="Kép 2" descr="A képen szöveg, képernyőkép látható&#10;&#10;Lehet, hogy az AI által létrehozott tartalom helytelen.">
            <a:extLst>
              <a:ext uri="{FF2B5EF4-FFF2-40B4-BE49-F238E27FC236}">
                <a16:creationId xmlns:a16="http://schemas.microsoft.com/office/drawing/2014/main" id="{FD58F738-5DDE-409E-CB86-F74196C0B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1314" y="148525"/>
            <a:ext cx="5419915" cy="6560950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1B0F1E5E-DE16-4E9A-07B5-7CC8FC032FD0}"/>
              </a:ext>
            </a:extLst>
          </p:cNvPr>
          <p:cNvSpPr/>
          <p:nvPr/>
        </p:nvSpPr>
        <p:spPr>
          <a:xfrm>
            <a:off x="6618126" y="148839"/>
            <a:ext cx="5467026" cy="6558365"/>
          </a:xfrm>
          <a:prstGeom prst="rect">
            <a:avLst/>
          </a:prstGeom>
          <a:noFill/>
          <a:ln>
            <a:solidFill>
              <a:srgbClr val="00FF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0816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406</Words>
  <Application>Microsoft Office PowerPoint</Application>
  <PresentationFormat>Szélesvásznú</PresentationFormat>
  <Paragraphs>82</Paragraphs>
  <Slides>21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Office-téma</vt:lpstr>
      <vt:lpstr>Nexusdev</vt:lpstr>
      <vt:lpstr>Alapötlet</vt:lpstr>
      <vt:lpstr>PowerPoint-bemutató</vt:lpstr>
      <vt:lpstr>Felhasznált ismeretek/szoftverek</vt:lpstr>
      <vt:lpstr>Backend</vt:lpstr>
      <vt:lpstr>Alap szerver beállítás</vt:lpstr>
      <vt:lpstr>PowerPoint-bemutató</vt:lpstr>
      <vt:lpstr>Server.js</vt:lpstr>
      <vt:lpstr>Server.js</vt:lpstr>
      <vt:lpstr>Server.js</vt:lpstr>
      <vt:lpstr>Server.js</vt:lpstr>
      <vt:lpstr>Server.js</vt:lpstr>
      <vt:lpstr>Server.js</vt:lpstr>
      <vt:lpstr>Frontend</vt:lpstr>
      <vt:lpstr>Frontend</vt:lpstr>
      <vt:lpstr>Fő oldal</vt:lpstr>
      <vt:lpstr>Rólunk oldal</vt:lpstr>
      <vt:lpstr>Navbar</vt:lpstr>
      <vt:lpstr>Login modul</vt:lpstr>
      <vt:lpstr>Regisztrácio modul</vt:lpstr>
      <vt:lpstr>Login/Regisztrácio modul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Nexusdev</dc:title>
  <dc:creator/>
  <cp:lastModifiedBy>Farkas Miklós Tibor 171</cp:lastModifiedBy>
  <cp:revision>544</cp:revision>
  <dcterms:created xsi:type="dcterms:W3CDTF">2026-01-04T12:25:55Z</dcterms:created>
  <dcterms:modified xsi:type="dcterms:W3CDTF">2026-01-06T14:00:14Z</dcterms:modified>
</cp:coreProperties>
</file>

<file path=docProps/thumbnail.jpeg>
</file>